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AB18"/>
    <a:srgbClr val="E39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2409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7CC6-15C2-4FAA-B596-6CD04281EE3E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F7DD3-A615-41CB-887F-856FA9D6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7CC6-15C2-4FAA-B596-6CD04281EE3E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F7DD3-A615-41CB-887F-856FA9D6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8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7CC6-15C2-4FAA-B596-6CD04281EE3E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F7DD3-A615-41CB-887F-856FA9D6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2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7CC6-15C2-4FAA-B596-6CD04281EE3E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F7DD3-A615-41CB-887F-856FA9D6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8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7CC6-15C2-4FAA-B596-6CD04281EE3E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F7DD3-A615-41CB-887F-856FA9D6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02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7CC6-15C2-4FAA-B596-6CD04281EE3E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F7DD3-A615-41CB-887F-856FA9D6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7CC6-15C2-4FAA-B596-6CD04281EE3E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F7DD3-A615-41CB-887F-856FA9D6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7CC6-15C2-4FAA-B596-6CD04281EE3E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F7DD3-A615-41CB-887F-856FA9D6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1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7CC6-15C2-4FAA-B596-6CD04281EE3E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F7DD3-A615-41CB-887F-856FA9D6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9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7CC6-15C2-4FAA-B596-6CD04281EE3E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F7DD3-A615-41CB-887F-856FA9D6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3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7CC6-15C2-4FAA-B596-6CD04281EE3E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F7DD3-A615-41CB-887F-856FA9D6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65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B7CC6-15C2-4FAA-B596-6CD04281EE3E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F7DD3-A615-41CB-887F-856FA9D69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43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62000" y="6019800"/>
            <a:ext cx="1676400" cy="990600"/>
          </a:xfrm>
          <a:prstGeom prst="rect">
            <a:avLst/>
          </a:prstGeom>
          <a:solidFill>
            <a:srgbClr val="FCAB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/>
              <a:t>Your ERG logo goes here.</a:t>
            </a:r>
            <a:br>
              <a:rPr lang="en-US" sz="1600" b="1" i="1" dirty="0"/>
            </a:br>
            <a:r>
              <a:rPr lang="en-US" sz="1600" b="1" i="1" dirty="0"/>
              <a:t>(Delete this box.)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52800" y="5943600"/>
            <a:ext cx="2743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400" b="1" dirty="0"/>
              <a:t>When: </a:t>
            </a:r>
            <a:r>
              <a:rPr lang="en-US" sz="1400" dirty="0"/>
              <a:t>[insert date]</a:t>
            </a:r>
          </a:p>
          <a:p>
            <a:pPr>
              <a:spcAft>
                <a:spcPts val="1200"/>
              </a:spcAft>
            </a:pPr>
            <a:r>
              <a:rPr lang="en-US" sz="1400" b="1" dirty="0"/>
              <a:t>Time: </a:t>
            </a:r>
            <a:r>
              <a:rPr lang="en-US" sz="1400" dirty="0"/>
              <a:t>[insert time]</a:t>
            </a:r>
          </a:p>
          <a:p>
            <a:pPr>
              <a:spcAft>
                <a:spcPts val="1200"/>
              </a:spcAft>
            </a:pPr>
            <a:r>
              <a:rPr lang="en-US" sz="1400" b="1" dirty="0"/>
              <a:t>Location: </a:t>
            </a:r>
            <a:r>
              <a:rPr lang="en-US" sz="1400" dirty="0"/>
              <a:t>[insert location]</a:t>
            </a:r>
          </a:p>
          <a:p>
            <a:pPr>
              <a:spcAft>
                <a:spcPts val="1200"/>
              </a:spcAft>
            </a:pPr>
            <a:r>
              <a:rPr lang="en-US" sz="1400" b="1" dirty="0"/>
              <a:t>Contact: </a:t>
            </a:r>
            <a:r>
              <a:rPr lang="en-US" sz="1400" dirty="0"/>
              <a:t>[insert contact]</a:t>
            </a:r>
          </a:p>
          <a:p>
            <a:r>
              <a:rPr lang="en-US" sz="1400" b="1" dirty="0"/>
              <a:t>Other information:</a:t>
            </a:r>
          </a:p>
          <a:p>
            <a:pPr>
              <a:spcAft>
                <a:spcPts val="1200"/>
              </a:spcAft>
            </a:pPr>
            <a:r>
              <a:rPr lang="en-US" sz="1400" dirty="0"/>
              <a:t>[Log in details, point of contact for questions, etc.]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-2819400" y="5837644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Insert your ERG logo where the gold box is located. Be sure to delete the box!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62800" y="5647257"/>
            <a:ext cx="2590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Fill in your event information. Be sure to include all relevant details to make it easy for people to attend! </a:t>
            </a:r>
          </a:p>
          <a:p>
            <a:endParaRPr lang="en-US" b="1" dirty="0"/>
          </a:p>
          <a:p>
            <a:r>
              <a:rPr lang="en-US" b="1" dirty="0"/>
              <a:t>Have a colleague proofread the document before you use it. 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533400"/>
            <a:ext cx="5791200" cy="80772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843371"/>
            <a:ext cx="5486400" cy="29392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/>
              <a:t>Nonstop social media. Quarantine. Political </a:t>
            </a:r>
            <a:r>
              <a:rPr lang="en-US" sz="1600" b="1" dirty="0" smtClean="0"/>
              <a:t>unrest.</a:t>
            </a:r>
            <a:br>
              <a:rPr lang="en-US" sz="1600" b="1" dirty="0" smtClean="0"/>
            </a:br>
            <a:r>
              <a:rPr lang="en-US" sz="1600" b="1" dirty="0" smtClean="0"/>
              <a:t>Personal </a:t>
            </a:r>
            <a:r>
              <a:rPr lang="en-US" sz="1600" b="1" dirty="0"/>
              <a:t>baggage. Unconscious bias. Microaggressions.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Have you ever been in a situation where the impact of something you said was not at all what you intended?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Unsure of how to recognize and </a:t>
            </a:r>
            <a:r>
              <a:rPr lang="en-US" sz="1600"/>
              <a:t>address </a:t>
            </a:r>
            <a:r>
              <a:rPr lang="en-US" sz="1600" smtClean="0"/>
              <a:t>those</a:t>
            </a:r>
            <a:br>
              <a:rPr lang="en-US" sz="1600" smtClean="0"/>
            </a:br>
            <a:r>
              <a:rPr lang="en-US" sz="1600" smtClean="0"/>
              <a:t>situations </a:t>
            </a:r>
            <a:r>
              <a:rPr lang="en-US" sz="1600" dirty="0"/>
              <a:t>in the workplace?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Do you have  questions about “cancel culture?” </a:t>
            </a:r>
          </a:p>
          <a:p>
            <a:pPr algn="ctr">
              <a:spcAft>
                <a:spcPts val="600"/>
              </a:spcAft>
            </a:pPr>
            <a:r>
              <a:rPr lang="en-US" sz="1600" b="1" dirty="0"/>
              <a:t>Join us for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Be Kind, Rewind: Recognizing Your Role in Building Inclusion </a:t>
            </a:r>
            <a:r>
              <a:rPr lang="en-US" sz="1600" b="1" dirty="0"/>
              <a:t>to answer these questions (and more!).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533400" y="5562600"/>
            <a:ext cx="1524000" cy="304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3400" y="5541546"/>
            <a:ext cx="1600200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Sponsored by: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3400" y="7183854"/>
            <a:ext cx="1524000" cy="304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12180" y="7162800"/>
            <a:ext cx="1600200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Presented by: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200400" y="5541546"/>
            <a:ext cx="0" cy="299285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206750" y="5541546"/>
            <a:ext cx="2644472" cy="24965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06750" y="5486400"/>
            <a:ext cx="2743200" cy="3385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Session information: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2676525" y="7477948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This information must be included &gt;&gt;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-2789499" y="3308508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Please do not edit this text&gt;&gt;</a:t>
            </a:r>
          </a:p>
        </p:txBody>
      </p:sp>
      <p:sp>
        <p:nvSpPr>
          <p:cNvPr id="23" name="Speech Bubble: Rectangle with Corners Rounded 22">
            <a:extLst>
              <a:ext uri="{FF2B5EF4-FFF2-40B4-BE49-F238E27FC236}">
                <a16:creationId xmlns:a16="http://schemas.microsoft.com/office/drawing/2014/main" id="{25D6E669-EBAB-4ACC-8539-B84D076D090B}"/>
              </a:ext>
            </a:extLst>
          </p:cNvPr>
          <p:cNvSpPr/>
          <p:nvPr/>
        </p:nvSpPr>
        <p:spPr>
          <a:xfrm>
            <a:off x="685800" y="743365"/>
            <a:ext cx="1828800" cy="817306"/>
          </a:xfrm>
          <a:prstGeom prst="wedgeRoundRectCallou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Where are you *REALLY* from?</a:t>
            </a:r>
          </a:p>
        </p:txBody>
      </p:sp>
      <p:sp>
        <p:nvSpPr>
          <p:cNvPr id="25" name="Speech Bubble: Rectangle with Corners Rounded 24">
            <a:extLst>
              <a:ext uri="{FF2B5EF4-FFF2-40B4-BE49-F238E27FC236}">
                <a16:creationId xmlns:a16="http://schemas.microsoft.com/office/drawing/2014/main" id="{C6364D1D-7FD5-48D6-8F10-9748BB3FCCE0}"/>
              </a:ext>
            </a:extLst>
          </p:cNvPr>
          <p:cNvSpPr/>
          <p:nvPr/>
        </p:nvSpPr>
        <p:spPr>
          <a:xfrm>
            <a:off x="1386736" y="1764947"/>
            <a:ext cx="1828800" cy="965907"/>
          </a:xfrm>
          <a:prstGeom prst="wedgeRoundRectCallou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 who is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</a:t>
            </a:r>
            <a:r>
              <a:rPr lang="en-US" dirty="0">
                <a:solidFill>
                  <a:prstClr val="white"/>
                </a:solidFill>
                <a:latin typeface="Calibri"/>
              </a:rPr>
              <a:t>e man in the relationship?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Speech Bubble: Rectangle with Corners Rounded 25">
            <a:extLst>
              <a:ext uri="{FF2B5EF4-FFF2-40B4-BE49-F238E27FC236}">
                <a16:creationId xmlns:a16="http://schemas.microsoft.com/office/drawing/2014/main" id="{215B569B-6476-4490-B891-3920AB5D7255}"/>
              </a:ext>
            </a:extLst>
          </p:cNvPr>
          <p:cNvSpPr/>
          <p:nvPr/>
        </p:nvSpPr>
        <p:spPr>
          <a:xfrm>
            <a:off x="3036518" y="733173"/>
            <a:ext cx="1828800" cy="896914"/>
          </a:xfrm>
          <a:prstGeom prst="wedgeRoundRectCallou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You don’t look like an engineer.</a:t>
            </a:r>
          </a:p>
        </p:txBody>
      </p:sp>
      <p:sp>
        <p:nvSpPr>
          <p:cNvPr id="27" name="Speech Bubble: Rectangle with Corners Rounded 26">
            <a:extLst>
              <a:ext uri="{FF2B5EF4-FFF2-40B4-BE49-F238E27FC236}">
                <a16:creationId xmlns:a16="http://schemas.microsoft.com/office/drawing/2014/main" id="{5FB14D13-9FAE-4BB6-B805-96AF9C593682}"/>
              </a:ext>
            </a:extLst>
          </p:cNvPr>
          <p:cNvSpPr/>
          <p:nvPr/>
        </p:nvSpPr>
        <p:spPr>
          <a:xfrm>
            <a:off x="3947635" y="1829860"/>
            <a:ext cx="1828800" cy="817306"/>
          </a:xfrm>
          <a:prstGeom prst="wedgeRoundRectCallout">
            <a:avLst/>
          </a:prstGeom>
          <a:solidFill>
            <a:srgbClr val="E5CB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I’m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reall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</a:rPr>
              <a:t>y OCD about that.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28" name="Picture 2" descr="C:\Users\Jeamie\Dropbox\___Work from Personal PC\Images\S4E Full Logo.jpg">
            <a:extLst>
              <a:ext uri="{FF2B5EF4-FFF2-40B4-BE49-F238E27FC236}">
                <a16:creationId xmlns:a16="http://schemas.microsoft.com/office/drawing/2014/main" id="{789D3961-5515-45B4-9BAE-82DA63A8D2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202" y="7565072"/>
            <a:ext cx="1283996" cy="80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C66B235C-32AE-4AED-B07E-63E31BBF8A1F}"/>
              </a:ext>
            </a:extLst>
          </p:cNvPr>
          <p:cNvSpPr txBox="1"/>
          <p:nvPr/>
        </p:nvSpPr>
        <p:spPr>
          <a:xfrm>
            <a:off x="609600" y="8302823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70C0"/>
                </a:solidFill>
              </a:rPr>
              <a:t>straightforequality.org</a:t>
            </a:r>
          </a:p>
        </p:txBody>
      </p:sp>
    </p:spTree>
    <p:extLst>
      <p:ext uri="{BB962C8B-B14F-4D97-AF65-F5344CB8AC3E}">
        <p14:creationId xmlns:p14="http://schemas.microsoft.com/office/powerpoint/2010/main" val="1489139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241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Jeamie</dc:creator>
  <cp:lastModifiedBy>Jean-Marie Navetta</cp:lastModifiedBy>
  <cp:revision>41</cp:revision>
  <dcterms:created xsi:type="dcterms:W3CDTF">2016-01-26T15:55:30Z</dcterms:created>
  <dcterms:modified xsi:type="dcterms:W3CDTF">2022-02-02T17:21:54Z</dcterms:modified>
</cp:coreProperties>
</file>